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6" r:id="rId2"/>
    <p:sldId id="265" r:id="rId3"/>
    <p:sldId id="267" r:id="rId4"/>
    <p:sldId id="268" r:id="rId5"/>
    <p:sldId id="269" r:id="rId6"/>
    <p:sldId id="261" r:id="rId7"/>
    <p:sldId id="262" r:id="rId8"/>
    <p:sldId id="272" r:id="rId9"/>
    <p:sldId id="263" r:id="rId10"/>
    <p:sldId id="277" r:id="rId11"/>
    <p:sldId id="274" r:id="rId12"/>
    <p:sldId id="275" r:id="rId13"/>
    <p:sldId id="259" r:id="rId14"/>
    <p:sldId id="260" r:id="rId15"/>
    <p:sldId id="256" r:id="rId16"/>
    <p:sldId id="273" r:id="rId17"/>
    <p:sldId id="271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BJ format" id="{F4DEDD05-EBC1-F146-921C-441E1D6BE488}">
          <p14:sldIdLst>
            <p14:sldId id="266"/>
            <p14:sldId id="265"/>
            <p14:sldId id="267"/>
            <p14:sldId id="268"/>
            <p14:sldId id="269"/>
            <p14:sldId id="261"/>
            <p14:sldId id="262"/>
            <p14:sldId id="272"/>
            <p14:sldId id="263"/>
            <p14:sldId id="277"/>
            <p14:sldId id="274"/>
            <p14:sldId id="275"/>
          </p14:sldIdLst>
        </p14:section>
        <p14:section name="How we run - summary &amp; timeline" id="{590A717E-0DD4-5442-8C78-22046D70509D}">
          <p14:sldIdLst>
            <p14:sldId id="259"/>
            <p14:sldId id="260"/>
          </p14:sldIdLst>
        </p14:section>
        <p14:section name="PBJ1 topics part" id="{42D07316-2623-0747-885B-6298D3EC99AF}">
          <p14:sldIdLst>
            <p14:sldId id="256"/>
            <p14:sldId id="273"/>
            <p14:sldId id="271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19"/>
    <p:restoredTop sz="94762"/>
  </p:normalViewPr>
  <p:slideViewPr>
    <p:cSldViewPr snapToGrid="0">
      <p:cViewPr varScale="1">
        <p:scale>
          <a:sx n="121" d="100"/>
          <a:sy n="121" d="100"/>
        </p:scale>
        <p:origin x="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1CF04-AF50-2A4F-A80F-F94DA0B56C1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3476E2-D533-C84A-A3C6-7FE21B1CB2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476E2-D533-C84A-A3C6-7FE21B1CB2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58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476E2-D533-C84A-A3C6-7FE21B1CB2A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596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476E2-D533-C84A-A3C6-7FE21B1CB2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179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476E2-D533-C84A-A3C6-7FE21B1CB2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14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476E2-D533-C84A-A3C6-7FE21B1CB2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311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476E2-D533-C84A-A3C6-7FE21B1CB2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92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476E2-D533-C84A-A3C6-7FE21B1CB2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96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476E2-D533-C84A-A3C6-7FE21B1CB2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541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476E2-D533-C84A-A3C6-7FE21B1CB2A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851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I don’t need to introduce the COVID-19 as it has been with us for almost 3 years now. But look at the curve it is still a large number of cases. Although in US things are coming back to normal, in China, my home country, complete lockdown for a region can be still occurring and testing is still going on very frequently. People are still wearing masks.</a:t>
            </a:r>
          </a:p>
          <a:p>
            <a:endParaRPr lang="en-US" dirty="0"/>
          </a:p>
          <a:p>
            <a:r>
              <a:rPr lang="en-US" dirty="0"/>
              <a:t>In Africa and other less developed countries, vaccines are limited, so the COVID-19 is still evolving in those areas.</a:t>
            </a:r>
          </a:p>
          <a:p>
            <a:endParaRPr lang="en-US" dirty="0"/>
          </a:p>
          <a:p>
            <a:r>
              <a:rPr lang="en-US" dirty="0"/>
              <a:t>Moreover, considering the huge number of us have been experienced COVID-19, </a:t>
            </a:r>
            <a:r>
              <a:rPr lang="en-US" dirty="0" err="1"/>
              <a:t>Sequalaes</a:t>
            </a:r>
            <a:r>
              <a:rPr lang="en-US" dirty="0"/>
              <a:t> have emerged as one of the biggest health crises and require immediate attention. In this journal club, we </a:t>
            </a:r>
            <a:r>
              <a:rPr lang="en-US" dirty="0" err="1"/>
              <a:t>sould</a:t>
            </a:r>
            <a:r>
              <a:rPr lang="en-US" dirty="0"/>
              <a:t> going to look into these.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3476E2-D533-C84A-A3C6-7FE21B1CB2A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83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7E957-2518-117B-EE39-14FCA191B3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CBF0C2-FC08-31C1-A529-7996A9DD1D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2E0C9-A0CA-7DE7-F3F1-0C768085E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9D90C-FC7F-192C-A4DF-8CD08E29E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82C53F-8598-1A1D-044C-245E563D7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22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29A55-84B3-5FEE-EDB8-33C1D3B31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A0CC9E-1050-B768-D6F8-1131702F1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469A2-E269-E26B-0FB9-BAF5E7B80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8D4C2-1F2F-FE3B-80AF-2B520F6C9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8FECC-E9E6-5151-1EF0-1816AEC1B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83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030C38-B5B5-6755-1CD1-EED8AC5C44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6926D-FE58-CE97-F3C4-0F3699E106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D71E7-73A4-7B16-F4F2-87347ADDE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030DD-26E8-A79A-DD05-A096C2A7B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F3E20-506F-01C2-C92D-7E46E2A3E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939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01F6-A6FC-D62C-C58F-8CE92CF3F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59E2A-247F-2BB4-75FF-1739553DB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4C6EB-5C39-AEA5-7C5D-13195AF87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51615-CC92-58CC-0A56-AC10E5E3F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D5ECF-B443-661B-2981-0EE9BD1C7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017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5D194-597B-5453-54E6-C130CB0A5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5E762-6A60-82B4-A021-904547FC8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02025-AEAF-AB06-473A-5E1F93F1F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246CC-B586-19B3-A66D-AC0A68D7A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D7957-03CC-F487-42F6-DE18A8E89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982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4F91B-A5F6-F362-7556-1FBEA701D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AFB32-536C-3280-E024-A85840010D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3DCD5-AEE7-8805-8E96-1FAFA5179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7E435D-9CC4-2AFB-27D9-98F0544F3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9D576-C118-4940-6524-55B2C5B62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C0A1E-F422-FB8F-6E74-AA425C522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793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DC5A9-D71E-94E0-CA8B-20BCD2F90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3D956-DFBA-9A49-F9D8-508226B7A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F62461-D1BA-5A2D-0863-CFFCC57393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692A32-3884-BE95-D5FE-31B55E48CB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A19CAA-7F2D-D8F8-056D-FDFE6649C0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878767-DCE2-3A99-4DF9-E2E03AF84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A84D70-E190-6895-E976-DE380E76B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64D19C-0C26-9E0B-ACCF-6FA3C6C5B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355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96791-DA4D-0EA6-C961-6A50C7B31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9CDF44-A8E6-C1B7-189B-711E240B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272E4-353D-BB93-0F7B-648C51B50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EEBDBF-6A0F-CBEC-3AAD-5577A5975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421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FCCA33-A817-5A10-6BFF-A86CE42A9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EC7B01-031E-1B15-839F-B0DCF1F50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FA606E-3217-EE6D-0CE7-8B5DD62C4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72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8BBE1-79FF-A7B6-B365-F2B448FEB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CE6CF-43F9-A3DE-3CB1-ECEE66475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68B0BA-D3B2-BC48-2591-89BF1F3E3C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71EB6C-3268-146D-F1D0-C01F1BF52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F726D-A8CE-780A-628E-9A63C86C8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E97DA9-D093-62F8-809B-D0D35DB3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642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28B2B-A679-5F2E-7EE8-C3D533E36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43F8F8-513E-2693-2AA6-BFC791D32C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E4C89-AAE0-D404-B300-6AA08DCF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1DF57-9D71-62C9-38A1-F861D363B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8977F4-2761-B565-7CDA-5A4A85375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9112A6-96B5-7F16-FD5A-672A87989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52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88B57A-10BF-9254-FB85-F365A8F8E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F99295-6BA1-C0E3-167B-ED0608B89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DF9220-E54D-352C-C226-7B49876266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953EDD-A32E-0C49-AF96-746CB10DC4F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CFB2C-7C8E-8E34-C4D9-B8A99D82A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F8240-72DC-9444-EC9B-29462EBDEE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CBDBF-799E-5940-96B1-8506E0D29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9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gmhhope/fall-postbacc-journal-club-2022/wiki/Proper-referenc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mhhope/fall-postbacc-journal-club-2022/discussions/categories/show-tell-improve" TargetMode="External"/><Relationship Id="rId2" Type="http://schemas.openxmlformats.org/officeDocument/2006/relationships/hyperlink" Target="https://github.com/gmhhope/fall-postbacc-journal-club-2022/issues/28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mhhope/fall-postbacc-journal-club-2022/issues/28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mhhope/fall-postbacc-journal-club-2022/wiki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mhhope/fall-postbacc-journal-club-2022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get-started/signing-up-for-github/signing-up-for-a-new-github-accou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mhhope/fall-postbacc-journal-club-2022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mhhope/fall-postbacc-journal-club-2022/issues" TargetMode="External"/><Relationship Id="rId2" Type="http://schemas.openxmlformats.org/officeDocument/2006/relationships/hyperlink" Target="https://github.com/gmhhope/fall-postbacc-journal-club-2022/wik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gmhhope/fall-postbacc-journal-club-2022/discussion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mhhope/fall-postbacc-journal-club-2022/issues/new/choose" TargetMode="External"/><Relationship Id="rId3" Type="http://schemas.openxmlformats.org/officeDocument/2006/relationships/hyperlink" Target="https://github.com/gmhhope/fall-postbacc-journal-club-2022/discussions/categories/announcements" TargetMode="External"/><Relationship Id="rId7" Type="http://schemas.openxmlformats.org/officeDocument/2006/relationships/hyperlink" Target="https://github.com/gmhhope/fall-postbacc-journal-club-2022/tree/dev/presentatio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gmhhope/fall-postbacc-journal-club-2022/discussions/categories/q-a" TargetMode="External"/><Relationship Id="rId11" Type="http://schemas.openxmlformats.org/officeDocument/2006/relationships/hyperlink" Target="https://github.com/gmhhope/fall-postbacc-journal-club-2022/discussions/categories/show-tell-improve" TargetMode="External"/><Relationship Id="rId5" Type="http://schemas.openxmlformats.org/officeDocument/2006/relationships/hyperlink" Target="https://github.com/gmhhope/fall-postbacc-journal-club-2022/discussions/categories/polls" TargetMode="External"/><Relationship Id="rId10" Type="http://schemas.openxmlformats.org/officeDocument/2006/relationships/hyperlink" Target="https://github.com/gmhhope/fall-postbacc-journal-club-2022/issues" TargetMode="External"/><Relationship Id="rId4" Type="http://schemas.openxmlformats.org/officeDocument/2006/relationships/hyperlink" Target="https://github.com/gmhhope/fall-postbacc-journal-club-2022/tree/main/docs" TargetMode="External"/><Relationship Id="rId9" Type="http://schemas.openxmlformats.org/officeDocument/2006/relationships/hyperlink" Target="https://gmhhope.github.io/fall-postbacc-journal-club-2022/mindmap/JC_1/Reflection-sheet-explained/index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mhhope/fall-postbacc-journal-club-2022/discussions/categories/q-a" TargetMode="External"/><Relationship Id="rId13" Type="http://schemas.openxmlformats.org/officeDocument/2006/relationships/hyperlink" Target="https://github.com/gmhhope/fall-postbacc-journal-club-2022/discussions/categories/thanks" TargetMode="External"/><Relationship Id="rId3" Type="http://schemas.openxmlformats.org/officeDocument/2006/relationships/hyperlink" Target="https://github.com/gmhhope/fall-postbacc-journal-club-2022/tree/main/docs" TargetMode="External"/><Relationship Id="rId7" Type="http://schemas.openxmlformats.org/officeDocument/2006/relationships/hyperlink" Target="https://github.com/gmhhope/fall-postbacc-journal-club-2022/discussions/categories/show-tell-improve" TargetMode="External"/><Relationship Id="rId12" Type="http://schemas.openxmlformats.org/officeDocument/2006/relationships/hyperlink" Target="https://github.com/gmhhope/fall-postbacc-journal-club-2022/issues/ne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gmhhope/fall-postbacc-journal-club-2022/issues/new/choose" TargetMode="External"/><Relationship Id="rId11" Type="http://schemas.openxmlformats.org/officeDocument/2006/relationships/hyperlink" Target="https://github.com/gmhhope/fall-postbacc-journal-club-2022/issues" TargetMode="External"/><Relationship Id="rId5" Type="http://schemas.openxmlformats.org/officeDocument/2006/relationships/hyperlink" Target="https://github.com/gmhhope/fall-postbacc-journal-club-2022/discussions/categories/announcements" TargetMode="External"/><Relationship Id="rId10" Type="http://schemas.openxmlformats.org/officeDocument/2006/relationships/hyperlink" Target="https://github.com/gmhhope/fall-postbacc-journal-club-2022/discussions/categories/general" TargetMode="External"/><Relationship Id="rId4" Type="http://schemas.openxmlformats.org/officeDocument/2006/relationships/hyperlink" Target="https://github.com/gmhhope/fall-postbacc-journal-club-2022/discussions/categories/polls" TargetMode="External"/><Relationship Id="rId9" Type="http://schemas.openxmlformats.org/officeDocument/2006/relationships/hyperlink" Target="https://github.com/gmhhope/fall-postbacc-journal-club-2022/discussions/categories/idea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8075C-3803-312D-5C65-D83427662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9007" y="1719942"/>
            <a:ext cx="8113986" cy="1320941"/>
          </a:xfrm>
        </p:spPr>
        <p:txBody>
          <a:bodyPr>
            <a:normAutofit/>
          </a:bodyPr>
          <a:lstStyle/>
          <a:p>
            <a:r>
              <a:rPr lang="en-US" sz="4400" dirty="0"/>
              <a:t>Orientation for </a:t>
            </a:r>
            <a:br>
              <a:rPr lang="en-US" sz="4400" dirty="0"/>
            </a:br>
            <a:r>
              <a:rPr lang="en-US" sz="4400" dirty="0" err="1"/>
              <a:t>Postbacc</a:t>
            </a:r>
            <a:r>
              <a:rPr lang="en-US" sz="4400" dirty="0"/>
              <a:t> Journal club (PBJ)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63ED28-5FCC-E80E-0756-6719E8DD2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Minghao</a:t>
            </a:r>
            <a:r>
              <a:rPr lang="en-US" dirty="0"/>
              <a:t> Gong, PhD</a:t>
            </a:r>
          </a:p>
        </p:txBody>
      </p:sp>
    </p:spTree>
    <p:extLst>
      <p:ext uri="{BB962C8B-B14F-4D97-AF65-F5344CB8AC3E}">
        <p14:creationId xmlns:p14="http://schemas.microsoft.com/office/powerpoint/2010/main" val="3219878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05CA1-8B3C-3B0C-6C18-E0E23CC95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034" y="365125"/>
            <a:ext cx="10515600" cy="1325563"/>
          </a:xfrm>
        </p:spPr>
        <p:txBody>
          <a:bodyPr/>
          <a:lstStyle/>
          <a:p>
            <a:r>
              <a:rPr lang="en-US" dirty="0"/>
              <a:t>Proper citation &amp; Zotero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88A11B-8F69-C91F-1315-B594F9151A12}"/>
              </a:ext>
            </a:extLst>
          </p:cNvPr>
          <p:cNvSpPr txBox="1"/>
          <p:nvPr/>
        </p:nvSpPr>
        <p:spPr>
          <a:xfrm>
            <a:off x="367862" y="5629556"/>
            <a:ext cx="94382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If we have more time:</a:t>
            </a:r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https://github.com/gmhhope/fall-postbacc-journal-club-2022/wiki/Proper-reference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70A0EF-E74D-E921-7ABE-A7952EFDF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2876" y="207376"/>
            <a:ext cx="2591141" cy="121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842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9EFF9-60EE-CB4E-D4D1-9123C9A22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947" y="453261"/>
            <a:ext cx="10515600" cy="714528"/>
          </a:xfrm>
        </p:spPr>
        <p:txBody>
          <a:bodyPr>
            <a:normAutofit/>
          </a:bodyPr>
          <a:lstStyle/>
          <a:p>
            <a:r>
              <a:rPr lang="en-US" sz="3200" dirty="0"/>
              <a:t>After the PBJ1, please choose the papers you want to present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716AB-8199-80FB-17AF-E7E4F29EA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Add your names in the table showed in this </a:t>
            </a:r>
            <a:r>
              <a:rPr lang="en-US" dirty="0" err="1"/>
              <a:t>github</a:t>
            </a:r>
            <a:r>
              <a:rPr lang="en-US" dirty="0"/>
              <a:t> issue: </a:t>
            </a:r>
            <a:r>
              <a:rPr lang="en-US" dirty="0">
                <a:hlinkClick r:id="rId2"/>
              </a:rPr>
              <a:t>https://github.com/gmhhope/fall-postbacc-journal-club-2022/issues/28</a:t>
            </a:r>
            <a:endParaRPr lang="en-US" dirty="0"/>
          </a:p>
          <a:p>
            <a:endParaRPr lang="en-US" dirty="0"/>
          </a:p>
          <a:p>
            <a:r>
              <a:rPr lang="en-US" dirty="0"/>
              <a:t>Don’t worry about the presentation. I will always help you by:</a:t>
            </a:r>
          </a:p>
          <a:p>
            <a:pPr lvl="1"/>
            <a:r>
              <a:rPr lang="en-US" dirty="0"/>
              <a:t>Directly share my opinion &amp; add my edits via </a:t>
            </a:r>
            <a:r>
              <a:rPr lang="en-US" dirty="0">
                <a:hlinkClick r:id="rId3"/>
              </a:rPr>
              <a:t>Show, tell &amp; improve</a:t>
            </a:r>
            <a:endParaRPr lang="en-US" dirty="0"/>
          </a:p>
          <a:p>
            <a:pPr lvl="1"/>
            <a:r>
              <a:rPr lang="en-US" dirty="0"/>
              <a:t>I will create an office hour each week to discuss if you would like to. Let me know your best time</a:t>
            </a:r>
          </a:p>
          <a:p>
            <a:pPr lvl="1"/>
            <a:endParaRPr lang="en-US" dirty="0"/>
          </a:p>
          <a:p>
            <a:r>
              <a:rPr lang="en-US" dirty="0"/>
              <a:t>Try to team up with cross-campus teammates for presentation so that you can have new friends and I can always be of help in-person.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142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8F5E4712-7164-66C1-E3B7-1A7EED640D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6181" y="363556"/>
            <a:ext cx="7569588" cy="570158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89F029-C149-4BBD-068F-36C37E8C8E88}"/>
              </a:ext>
            </a:extLst>
          </p:cNvPr>
          <p:cNvSpPr txBox="1"/>
          <p:nvPr/>
        </p:nvSpPr>
        <p:spPr>
          <a:xfrm>
            <a:off x="261649" y="6488668"/>
            <a:ext cx="82213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https://github.com/gmhhope/fall-postbacc-journal-club-2022/issues/28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304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A550C39-D71F-6EAF-6CDA-80AB8B1EC4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7199" y="1571902"/>
            <a:ext cx="11492679" cy="2858584"/>
          </a:xfrm>
        </p:spPr>
      </p:pic>
    </p:spTree>
    <p:extLst>
      <p:ext uri="{BB962C8B-B14F-4D97-AF65-F5344CB8AC3E}">
        <p14:creationId xmlns:p14="http://schemas.microsoft.com/office/powerpoint/2010/main" val="897228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105D2247-85BC-3A92-C55B-CFA540AE7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54" y="617368"/>
            <a:ext cx="10589092" cy="537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279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8075C-3803-312D-5C65-D83427662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9007" y="1385122"/>
            <a:ext cx="8113986" cy="1655762"/>
          </a:xfrm>
        </p:spPr>
        <p:txBody>
          <a:bodyPr>
            <a:normAutofit/>
          </a:bodyPr>
          <a:lstStyle/>
          <a:p>
            <a:r>
              <a:rPr lang="en-US" sz="4400" dirty="0"/>
              <a:t>PBJ1: The immune system and COVID-19: Friend or foe?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63ED28-5FCC-E80E-0756-6719E8DD2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Minghao</a:t>
            </a:r>
            <a:r>
              <a:rPr lang="en-US" dirty="0"/>
              <a:t> Gong, PhD</a:t>
            </a:r>
          </a:p>
        </p:txBody>
      </p:sp>
    </p:spTree>
    <p:extLst>
      <p:ext uri="{BB962C8B-B14F-4D97-AF65-F5344CB8AC3E}">
        <p14:creationId xmlns:p14="http://schemas.microsoft.com/office/powerpoint/2010/main" val="7445250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D5AA6B54-DE20-699C-8CB2-6A85027E5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056" y="1352173"/>
            <a:ext cx="8872403" cy="515171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D5EE62B-3A75-7444-154D-2012E64B9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54109"/>
            <a:ext cx="10515600" cy="714528"/>
          </a:xfrm>
        </p:spPr>
        <p:txBody>
          <a:bodyPr>
            <a:normAutofit/>
          </a:bodyPr>
          <a:lstStyle/>
          <a:p>
            <a:r>
              <a:rPr lang="en-US" sz="3200" dirty="0"/>
              <a:t>COVID-19 is not ending yet...</a:t>
            </a:r>
          </a:p>
        </p:txBody>
      </p:sp>
    </p:spTree>
    <p:extLst>
      <p:ext uri="{BB962C8B-B14F-4D97-AF65-F5344CB8AC3E}">
        <p14:creationId xmlns:p14="http://schemas.microsoft.com/office/powerpoint/2010/main" val="2609873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76100CF2-75C1-73CE-80DF-2C96B6B7DE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5171" y="1037345"/>
            <a:ext cx="10756277" cy="3861227"/>
          </a:xfrm>
        </p:spPr>
      </p:pic>
    </p:spTree>
    <p:extLst>
      <p:ext uri="{BB962C8B-B14F-4D97-AF65-F5344CB8AC3E}">
        <p14:creationId xmlns:p14="http://schemas.microsoft.com/office/powerpoint/2010/main" val="3838611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aphical user interface, text, application, table&#10;&#10;Description automatically generated">
            <a:extLst>
              <a:ext uri="{FF2B5EF4-FFF2-40B4-BE49-F238E27FC236}">
                <a16:creationId xmlns:a16="http://schemas.microsoft.com/office/drawing/2014/main" id="{FA78DC77-6A70-4646-A82E-ED76C8FCB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03" y="424797"/>
            <a:ext cx="10146814" cy="58465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DFBE0B4-44D1-0F1A-D0B9-444A99A6595F}"/>
              </a:ext>
            </a:extLst>
          </p:cNvPr>
          <p:cNvSpPr txBox="1"/>
          <p:nvPr/>
        </p:nvSpPr>
        <p:spPr>
          <a:xfrm>
            <a:off x="798786" y="6271395"/>
            <a:ext cx="7304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gmhhope</a:t>
            </a:r>
            <a:r>
              <a:rPr lang="en-US" dirty="0">
                <a:hlinkClick r:id="rId3"/>
              </a:rPr>
              <a:t>/fall-postbacc-journal-club-2022/wiki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743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EF6FE-CB24-B98E-2D92-123ECABEB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21582"/>
            <a:ext cx="10515600" cy="108267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The PBJ will run completely under a dedicated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64870EC-236E-FCD8-83EE-109F61DC8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786" y="1675764"/>
            <a:ext cx="9294345" cy="45182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B56F6F-2BE6-31AC-1E97-07AFF0E28102}"/>
              </a:ext>
            </a:extLst>
          </p:cNvPr>
          <p:cNvSpPr txBox="1"/>
          <p:nvPr/>
        </p:nvSpPr>
        <p:spPr>
          <a:xfrm>
            <a:off x="293914" y="6358284"/>
            <a:ext cx="89153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Github page: https://github.com/gmhhope/fall-postbacc-journal-club-2022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331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EF6FE-CB24-B98E-2D92-123ECABEB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58" y="0"/>
            <a:ext cx="10515600" cy="108267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Let’s set up </a:t>
            </a:r>
            <a:r>
              <a:rPr lang="en-US" dirty="0" err="1"/>
              <a:t>Github</a:t>
            </a:r>
            <a:r>
              <a:rPr lang="en-US" dirty="0"/>
              <a:t> if you don’t have!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A4A7ED-62CD-20B3-6AFE-B889D76ECD72}"/>
              </a:ext>
            </a:extLst>
          </p:cNvPr>
          <p:cNvSpPr txBox="1"/>
          <p:nvPr/>
        </p:nvSpPr>
        <p:spPr>
          <a:xfrm>
            <a:off x="827314" y="1429434"/>
            <a:ext cx="103523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>
                <a:hlinkClick r:id="rId3"/>
              </a:rPr>
              <a:t>https://docs.github.com/en/get-started/signing-up-for-github/signing-up-for-a-new-github-account</a:t>
            </a:r>
            <a:endParaRPr lang="en-US" dirty="0"/>
          </a:p>
          <a:p>
            <a:r>
              <a:rPr lang="en-US" dirty="0"/>
              <a:t>Or search “</a:t>
            </a:r>
            <a:r>
              <a:rPr lang="en-US" b="1" dirty="0"/>
              <a:t>Signing up for a new GitHub account"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AD874A-D55D-5738-E3E9-24AA0E354659}"/>
              </a:ext>
            </a:extLst>
          </p:cNvPr>
          <p:cNvSpPr txBox="1"/>
          <p:nvPr/>
        </p:nvSpPr>
        <p:spPr>
          <a:xfrm>
            <a:off x="805543" y="2300291"/>
            <a:ext cx="1035231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Please let me know your </a:t>
            </a:r>
            <a:r>
              <a:rPr lang="en-US" dirty="0" err="1"/>
              <a:t>Github</a:t>
            </a:r>
            <a:r>
              <a:rPr lang="en-US" dirty="0"/>
              <a:t> account name in the chat box and I will add you into my repository.</a:t>
            </a:r>
          </a:p>
          <a:p>
            <a:endParaRPr lang="en-US" dirty="0"/>
          </a:p>
          <a:p>
            <a:r>
              <a:rPr lang="en-US" i="1" dirty="0"/>
              <a:t>Tip: try to put your full name in, otherwise other people may have hard time to find you. I am one of those notorious examples (@</a:t>
            </a:r>
            <a:r>
              <a:rPr lang="en-US" i="1" dirty="0" err="1"/>
              <a:t>gmhhope</a:t>
            </a:r>
            <a:r>
              <a:rPr lang="en-US" i="1" dirty="0"/>
              <a:t>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30BE54-7506-0AAA-9194-F0ED6C91E1DF}"/>
              </a:ext>
            </a:extLst>
          </p:cNvPr>
          <p:cNvSpPr txBox="1"/>
          <p:nvPr/>
        </p:nvSpPr>
        <p:spPr>
          <a:xfrm>
            <a:off x="762000" y="3965806"/>
            <a:ext cx="1035231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Let me know if you can see the </a:t>
            </a:r>
            <a:r>
              <a:rPr lang="en-US" dirty="0" err="1"/>
              <a:t>github</a:t>
            </a:r>
            <a:r>
              <a:rPr lang="en-US" dirty="0"/>
              <a:t> repo </a:t>
            </a:r>
            <a:r>
              <a:rPr lang="en-US" dirty="0">
                <a:hlinkClick r:id="rId4"/>
              </a:rPr>
              <a:t>https://github.com/gmhhope/fall-postbacc-journal-club-2022/</a:t>
            </a:r>
            <a:endParaRPr lang="en-US" dirty="0"/>
          </a:p>
          <a:p>
            <a:endParaRPr lang="en-US" dirty="0"/>
          </a:p>
          <a:p>
            <a:r>
              <a:rPr lang="en-US" i="1" dirty="0"/>
              <a:t>Tip: there will be two branches. One for </a:t>
            </a:r>
            <a:r>
              <a:rPr lang="en-US" i="1" dirty="0">
                <a:highlight>
                  <a:srgbClr val="FFFF00"/>
                </a:highlight>
              </a:rPr>
              <a:t>`main` </a:t>
            </a:r>
            <a:r>
              <a:rPr lang="en-US" i="1" dirty="0"/>
              <a:t>which is the main/master repository open to you. </a:t>
            </a:r>
            <a:r>
              <a:rPr lang="en-US" i="1" dirty="0">
                <a:highlight>
                  <a:srgbClr val="FF0000"/>
                </a:highlight>
              </a:rPr>
              <a:t>`dev` </a:t>
            </a:r>
            <a:r>
              <a:rPr lang="en-US" i="1" dirty="0"/>
              <a:t>branch is meant for me to do experiment in the </a:t>
            </a:r>
            <a:r>
              <a:rPr lang="en-US" i="1" dirty="0" err="1"/>
              <a:t>github</a:t>
            </a:r>
            <a:r>
              <a:rPr lang="en-US" i="1" dirty="0"/>
              <a:t>. If you know enough </a:t>
            </a:r>
            <a:r>
              <a:rPr lang="en-US" i="1" dirty="0" err="1"/>
              <a:t>Github</a:t>
            </a:r>
            <a:r>
              <a:rPr lang="en-US" i="1" dirty="0"/>
              <a:t> and like to contribute, please fork this repository and make pull request to the branch `dev`.</a:t>
            </a:r>
          </a:p>
        </p:txBody>
      </p:sp>
    </p:spTree>
    <p:extLst>
      <p:ext uri="{BB962C8B-B14F-4D97-AF65-F5344CB8AC3E}">
        <p14:creationId xmlns:p14="http://schemas.microsoft.com/office/powerpoint/2010/main" val="1932562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886DF-ADBF-B794-1EFE-AC7275848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183"/>
            <a:ext cx="10515600" cy="101736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Github</a:t>
            </a:r>
            <a:r>
              <a:rPr lang="en-US" dirty="0"/>
              <a:t> main page &amp; wiki have everything you should know</a:t>
            </a: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E7BB5EE-C0B2-CC2E-13BF-721B6060B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73086"/>
            <a:ext cx="5979174" cy="3472543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8079EFE-0229-356A-A305-6BC2A5A1FC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353" y="2373087"/>
            <a:ext cx="5085134" cy="33867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FEC8064-5D88-0373-4AF6-458F125F086F}"/>
              </a:ext>
            </a:extLst>
          </p:cNvPr>
          <p:cNvSpPr txBox="1"/>
          <p:nvPr/>
        </p:nvSpPr>
        <p:spPr>
          <a:xfrm>
            <a:off x="488352" y="2003754"/>
            <a:ext cx="1856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 main page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0C66A5-334C-9898-4FAD-D8CFB35FC5FE}"/>
              </a:ext>
            </a:extLst>
          </p:cNvPr>
          <p:cNvSpPr txBox="1"/>
          <p:nvPr/>
        </p:nvSpPr>
        <p:spPr>
          <a:xfrm>
            <a:off x="6072724" y="2003754"/>
            <a:ext cx="1253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 wiki</a:t>
            </a:r>
          </a:p>
        </p:txBody>
      </p:sp>
    </p:spTree>
    <p:extLst>
      <p:ext uri="{BB962C8B-B14F-4D97-AF65-F5344CB8AC3E}">
        <p14:creationId xmlns:p14="http://schemas.microsoft.com/office/powerpoint/2010/main" val="2616104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D5911-9D49-5575-67C2-F5ED6FB1C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things? </a:t>
            </a:r>
            <a:r>
              <a:rPr lang="en-US" u="sng" dirty="0"/>
              <a:t>Look at </a:t>
            </a:r>
            <a:r>
              <a:rPr lang="en-US" u="sng" dirty="0" err="1"/>
              <a:t>Github</a:t>
            </a:r>
            <a:r>
              <a:rPr lang="en-US" u="sng" dirty="0"/>
              <a:t> wiki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65477-C8F7-E7FF-6F53-5684FF19C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44000" cy="4351338"/>
          </a:xfrm>
        </p:spPr>
        <p:txBody>
          <a:bodyPr/>
          <a:lstStyle/>
          <a:p>
            <a:r>
              <a:rPr lang="en-US" dirty="0"/>
              <a:t>Demo in </a:t>
            </a:r>
            <a:r>
              <a:rPr lang="en-US" dirty="0" err="1"/>
              <a:t>Github</a:t>
            </a:r>
            <a:r>
              <a:rPr lang="en-US" dirty="0"/>
              <a:t> wiki: </a:t>
            </a:r>
            <a:r>
              <a:rPr lang="en-US" dirty="0">
                <a:hlinkClick r:id="rId2"/>
              </a:rPr>
              <a:t>https://github.com/gmhhope/fall-postbacc-journal-club-2022/wiki</a:t>
            </a:r>
            <a:endParaRPr lang="en-US" dirty="0"/>
          </a:p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`Topics` </a:t>
            </a:r>
            <a:r>
              <a:rPr lang="en-US" dirty="0"/>
              <a:t>have links towards </a:t>
            </a:r>
            <a:r>
              <a:rPr lang="en-US" i="1" dirty="0"/>
              <a:t>docs</a:t>
            </a:r>
          </a:p>
          <a:p>
            <a:r>
              <a:rPr lang="en-US" dirty="0"/>
              <a:t>Under </a:t>
            </a:r>
            <a:r>
              <a:rPr lang="en-US" dirty="0">
                <a:highlight>
                  <a:srgbClr val="FFFF00"/>
                </a:highlight>
              </a:rPr>
              <a:t>`</a:t>
            </a: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About PBJ and this </a:t>
            </a:r>
            <a:r>
              <a:rPr lang="en-US" dirty="0" err="1">
                <a:solidFill>
                  <a:srgbClr val="FF0000"/>
                </a:solidFill>
                <a:highlight>
                  <a:srgbClr val="FFFF00"/>
                </a:highlight>
              </a:rPr>
              <a:t>Github</a:t>
            </a: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 repository</a:t>
            </a:r>
            <a:r>
              <a:rPr lang="en-US" b="1" dirty="0">
                <a:highlight>
                  <a:srgbClr val="FFFF00"/>
                </a:highlight>
              </a:rPr>
              <a:t>`</a:t>
            </a:r>
          </a:p>
          <a:p>
            <a:pPr lvl="1"/>
            <a:r>
              <a:rPr lang="en-US" dirty="0" err="1">
                <a:hlinkClick r:id="rId3"/>
              </a:rPr>
              <a:t>Github</a:t>
            </a:r>
            <a:r>
              <a:rPr lang="en-US" dirty="0">
                <a:hlinkClick r:id="rId3"/>
              </a:rPr>
              <a:t> Issue</a:t>
            </a:r>
            <a:r>
              <a:rPr lang="en-US" dirty="0"/>
              <a:t> (e.g., Discussion worksheet or bug reporting)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Discussion (</a:t>
            </a:r>
            <a:r>
              <a:rPr lang="en-US" dirty="0">
                <a:hlinkClick r:id="rId4"/>
              </a:rPr>
              <a:t>examples</a:t>
            </a:r>
            <a:r>
              <a:rPr lang="en-US" dirty="0"/>
              <a:t>)</a:t>
            </a:r>
          </a:p>
          <a:p>
            <a:pPr lvl="2"/>
            <a:endParaRPr lang="en-US" b="1" dirty="0">
              <a:highlight>
                <a:srgbClr val="FFFF00"/>
              </a:highlight>
            </a:endParaRPr>
          </a:p>
          <a:p>
            <a:r>
              <a:rPr lang="en-US" dirty="0"/>
              <a:t>See `</a:t>
            </a: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Explanations</a:t>
            </a:r>
            <a:r>
              <a:rPr lang="en-US" dirty="0"/>
              <a:t>` </a:t>
            </a:r>
          </a:p>
        </p:txBody>
      </p:sp>
    </p:spTree>
    <p:extLst>
      <p:ext uri="{BB962C8B-B14F-4D97-AF65-F5344CB8AC3E}">
        <p14:creationId xmlns:p14="http://schemas.microsoft.com/office/powerpoint/2010/main" val="455135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76100CF2-75C1-73CE-80DF-2C96B6B7DE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5171" y="1037345"/>
            <a:ext cx="10756277" cy="3861227"/>
          </a:xfrm>
        </p:spPr>
      </p:pic>
    </p:spTree>
    <p:extLst>
      <p:ext uri="{BB962C8B-B14F-4D97-AF65-F5344CB8AC3E}">
        <p14:creationId xmlns:p14="http://schemas.microsoft.com/office/powerpoint/2010/main" val="2164762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FF6FB-40AC-802C-AC08-E294F6DAC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486" y="449405"/>
            <a:ext cx="10515600" cy="592817"/>
          </a:xfrm>
        </p:spPr>
        <p:txBody>
          <a:bodyPr>
            <a:noAutofit/>
          </a:bodyPr>
          <a:lstStyle/>
          <a:p>
            <a:r>
              <a:rPr lang="en-US" sz="3200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5548B-1446-CC45-8612-963471872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3887"/>
            <a:ext cx="10515600" cy="4805363"/>
          </a:xfrm>
        </p:spPr>
        <p:txBody>
          <a:bodyPr>
            <a:normAutofit/>
          </a:bodyPr>
          <a:lstStyle/>
          <a:p>
            <a:r>
              <a:rPr lang="en-US" sz="2400" dirty="0"/>
              <a:t>First thing, go to </a:t>
            </a:r>
            <a:r>
              <a:rPr lang="en-US" sz="2400" dirty="0">
                <a:hlinkClick r:id="rId3"/>
              </a:rPr>
              <a:t>announcement</a:t>
            </a:r>
            <a:r>
              <a:rPr lang="en-US" sz="2400" dirty="0"/>
              <a:t> to see updates (or look up my emails</a:t>
            </a:r>
            <a:r>
              <a:rPr lang="en-US" sz="2400" baseline="30000" dirty="0"/>
              <a:t>*</a:t>
            </a:r>
            <a:r>
              <a:rPr lang="en-US" sz="2400" dirty="0"/>
              <a:t>)</a:t>
            </a:r>
          </a:p>
          <a:p>
            <a:r>
              <a:rPr lang="en-US" sz="2400" dirty="0">
                <a:hlinkClick r:id="rId4"/>
              </a:rPr>
              <a:t>Listen, read</a:t>
            </a:r>
            <a:r>
              <a:rPr lang="en-US" sz="2400" dirty="0"/>
              <a:t>, do </a:t>
            </a:r>
            <a:r>
              <a:rPr lang="en-US" sz="2400" dirty="0">
                <a:hlinkClick r:id="rId5"/>
              </a:rPr>
              <a:t>poll</a:t>
            </a:r>
            <a:r>
              <a:rPr lang="en-US" sz="2400" dirty="0"/>
              <a:t>, analyze, </a:t>
            </a:r>
            <a:r>
              <a:rPr lang="en-US" sz="2400" dirty="0">
                <a:hlinkClick r:id="rId6"/>
              </a:rPr>
              <a:t>Q&amp;A</a:t>
            </a:r>
            <a:r>
              <a:rPr lang="en-US" sz="2400" baseline="30000" dirty="0"/>
              <a:t>+</a:t>
            </a:r>
            <a:r>
              <a:rPr lang="en-US" sz="2400" dirty="0"/>
              <a:t> and </a:t>
            </a:r>
            <a:r>
              <a:rPr lang="en-US" sz="2400" dirty="0">
                <a:hlinkClick r:id="rId7"/>
              </a:rPr>
              <a:t>present</a:t>
            </a:r>
            <a:endParaRPr lang="en-US" sz="2400" dirty="0"/>
          </a:p>
          <a:p>
            <a:r>
              <a:rPr lang="en-US" sz="2400" dirty="0">
                <a:hlinkClick r:id="rId8"/>
              </a:rPr>
              <a:t>Discussion worksheet </a:t>
            </a:r>
            <a:r>
              <a:rPr lang="en-US" sz="2400" dirty="0"/>
              <a:t>(or reflection sheet)</a:t>
            </a:r>
          </a:p>
          <a:p>
            <a:pPr lvl="1"/>
            <a:r>
              <a:rPr lang="en-US" sz="2000" dirty="0"/>
              <a:t>A </a:t>
            </a:r>
            <a:r>
              <a:rPr lang="en-US" sz="2000" dirty="0">
                <a:hlinkClick r:id="rId9"/>
              </a:rPr>
              <a:t>mindmap</a:t>
            </a:r>
            <a:r>
              <a:rPr lang="en-US" sz="2000" dirty="0"/>
              <a:t> for explanation of discussion worksheet </a:t>
            </a:r>
          </a:p>
          <a:p>
            <a:pPr lvl="1"/>
            <a:r>
              <a:rPr lang="en-US" sz="2000" dirty="0"/>
              <a:t>Everyone will finish it under </a:t>
            </a:r>
            <a:r>
              <a:rPr lang="en-US" sz="2000" dirty="0">
                <a:hlinkClick r:id="rId10"/>
              </a:rPr>
              <a:t>Github Issue</a:t>
            </a:r>
            <a:endParaRPr lang="en-US" sz="2000" dirty="0"/>
          </a:p>
          <a:p>
            <a:r>
              <a:rPr lang="en-US" sz="2400" dirty="0"/>
              <a:t>Everyone should run presentation &gt;= 2x (</a:t>
            </a:r>
            <a:r>
              <a:rPr lang="en-US" sz="2400" dirty="0" err="1"/>
              <a:t>wanna</a:t>
            </a:r>
            <a:r>
              <a:rPr lang="en-US" sz="2400" dirty="0"/>
              <a:t> </a:t>
            </a:r>
            <a:r>
              <a:rPr lang="en-US" sz="2400" dirty="0">
                <a:hlinkClick r:id="rId11"/>
              </a:rPr>
              <a:t>share &amp; improve</a:t>
            </a:r>
            <a:r>
              <a:rPr lang="en-US" sz="2400" dirty="0"/>
              <a:t>) </a:t>
            </a:r>
          </a:p>
          <a:p>
            <a:r>
              <a:rPr lang="en-US" sz="2400" dirty="0"/>
              <a:t>Participate discussion during the journal club </a:t>
            </a:r>
          </a:p>
          <a:p>
            <a:pPr lvl="1"/>
            <a:r>
              <a:rPr lang="en-US" sz="2000" dirty="0"/>
              <a:t>The PBJ leader is supposed to record presence/absence for each </a:t>
            </a:r>
            <a:r>
              <a:rPr lang="en-US" sz="2000" dirty="0" err="1"/>
              <a:t>postbacc</a:t>
            </a:r>
            <a:r>
              <a:rPr lang="en-US" sz="2000" dirty="0"/>
              <a:t> trainees</a:t>
            </a:r>
          </a:p>
          <a:p>
            <a:r>
              <a:rPr lang="en-US" sz="2000" i="1" dirty="0"/>
              <a:t>Report bugs in </a:t>
            </a:r>
            <a:r>
              <a:rPr lang="en-US" sz="2000" i="1" dirty="0">
                <a:hlinkClick r:id="rId10"/>
              </a:rPr>
              <a:t>Github Issue</a:t>
            </a:r>
            <a:r>
              <a:rPr lang="en-US" sz="2000" i="1" dirty="0"/>
              <a:t> if you found them!</a:t>
            </a:r>
          </a:p>
          <a:p>
            <a:r>
              <a:rPr lang="en-US" sz="2000" i="1" dirty="0"/>
              <a:t>Have fun!</a:t>
            </a:r>
          </a:p>
          <a:p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1B0606-0C3B-EF33-5A55-F2A5C51D5AD3}"/>
              </a:ext>
            </a:extLst>
          </p:cNvPr>
          <p:cNvSpPr txBox="1"/>
          <p:nvPr/>
        </p:nvSpPr>
        <p:spPr>
          <a:xfrm>
            <a:off x="293913" y="5847585"/>
            <a:ext cx="1160417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aseline="30000" dirty="0"/>
              <a:t>*</a:t>
            </a:r>
            <a:r>
              <a:rPr lang="en-US" sz="1800" dirty="0"/>
              <a:t>I will keep you updated for new announcements</a:t>
            </a:r>
          </a:p>
          <a:p>
            <a:r>
              <a:rPr lang="en-US" baseline="30000" dirty="0"/>
              <a:t>+</a:t>
            </a:r>
            <a:r>
              <a:rPr lang="en-US" dirty="0"/>
              <a:t>Please take a look at your </a:t>
            </a:r>
            <a:r>
              <a:rPr lang="en-US" dirty="0" err="1"/>
              <a:t>Github</a:t>
            </a:r>
            <a:r>
              <a:rPr lang="en-US" dirty="0"/>
              <a:t> notices (when you was @ (e.g., @</a:t>
            </a:r>
            <a:r>
              <a:rPr lang="en-US" dirty="0" err="1"/>
              <a:t>gmhhope</a:t>
            </a:r>
            <a:r>
              <a:rPr lang="en-US" dirty="0"/>
              <a:t>), you may be noticed for comments/questions/answers etc.</a:t>
            </a:r>
          </a:p>
        </p:txBody>
      </p:sp>
    </p:spTree>
    <p:extLst>
      <p:ext uri="{BB962C8B-B14F-4D97-AF65-F5344CB8AC3E}">
        <p14:creationId xmlns:p14="http://schemas.microsoft.com/office/powerpoint/2010/main" val="1186953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037E-FEC5-3E1D-ADA1-CCB5EFBE1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285" y="338054"/>
            <a:ext cx="10515600" cy="320675"/>
          </a:xfrm>
        </p:spPr>
        <p:txBody>
          <a:bodyPr>
            <a:normAutofit fontScale="90000"/>
          </a:bodyPr>
          <a:lstStyle/>
          <a:p>
            <a:r>
              <a:rPr lang="en-US" dirty="0"/>
              <a:t>Discussion worksheet run through </a:t>
            </a:r>
            <a:r>
              <a:rPr lang="en-US" dirty="0" err="1"/>
              <a:t>Github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78B6D9-A3C2-B081-E9E2-7DE0BC090B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4530" y="1161222"/>
            <a:ext cx="7048180" cy="1074643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81F725-C3A8-BBF8-CD4A-B2FA90A74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297" y="2998355"/>
            <a:ext cx="4370294" cy="365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5014C6-F32D-FCD2-B5E5-CBB282EE0832}"/>
              </a:ext>
            </a:extLst>
          </p:cNvPr>
          <p:cNvSpPr txBox="1"/>
          <p:nvPr/>
        </p:nvSpPr>
        <p:spPr>
          <a:xfrm>
            <a:off x="884530" y="892052"/>
            <a:ext cx="2253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 Issue template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7442A5-A911-A840-797A-2EEB6A94BD40}"/>
              </a:ext>
            </a:extLst>
          </p:cNvPr>
          <p:cNvSpPr txBox="1"/>
          <p:nvPr/>
        </p:nvSpPr>
        <p:spPr>
          <a:xfrm>
            <a:off x="343220" y="2629023"/>
            <a:ext cx="4353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Preview on the ”Discussion-Worksheet (DW)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3710456E-E4F1-DFCB-8152-BBE8F5041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0" y="2629023"/>
            <a:ext cx="5598217" cy="41272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5A01676-8C2E-E34B-8F44-39B00E854F07}"/>
              </a:ext>
            </a:extLst>
          </p:cNvPr>
          <p:cNvSpPr txBox="1"/>
          <p:nvPr/>
        </p:nvSpPr>
        <p:spPr>
          <a:xfrm>
            <a:off x="8141114" y="1161222"/>
            <a:ext cx="38317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will comment on your </a:t>
            </a:r>
            <a:r>
              <a:rPr lang="en-US" dirty="0" err="1"/>
              <a:t>Github</a:t>
            </a:r>
            <a:r>
              <a:rPr lang="en-US" dirty="0"/>
              <a:t> DW ASAP &amp; It is welcome for everyone to comment on others’ DW.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may also @ others to highlight comment questions or ideas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892E0079-5B9F-890A-3B7F-ECD274E100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9242" y="5965948"/>
            <a:ext cx="3527090" cy="778805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373635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7558C-6D91-17FC-E22B-EF00AE44B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571" y="130629"/>
            <a:ext cx="4256314" cy="474209"/>
          </a:xfrm>
        </p:spPr>
        <p:txBody>
          <a:bodyPr>
            <a:noAutofit/>
          </a:bodyPr>
          <a:lstStyle/>
          <a:p>
            <a:r>
              <a:rPr lang="en-US" sz="3600" dirty="0"/>
              <a:t>General Q&amp;A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ABB53E-57CD-6756-0DAE-D15C1EAA01B4}"/>
              </a:ext>
            </a:extLst>
          </p:cNvPr>
          <p:cNvSpPr txBox="1"/>
          <p:nvPr/>
        </p:nvSpPr>
        <p:spPr>
          <a:xfrm>
            <a:off x="413657" y="720089"/>
            <a:ext cx="11236922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Where to find my reading list?</a:t>
            </a:r>
            <a:endParaRPr lang="en-US" dirty="0"/>
          </a:p>
          <a:p>
            <a:endParaRPr lang="en-US" dirty="0"/>
          </a:p>
          <a:p>
            <a:r>
              <a:rPr lang="en-US" dirty="0"/>
              <a:t>Where to do </a:t>
            </a:r>
            <a:r>
              <a:rPr lang="en-US" dirty="0">
                <a:hlinkClick r:id="rId4"/>
              </a:rPr>
              <a:t>poll</a:t>
            </a:r>
            <a:r>
              <a:rPr lang="en-US" dirty="0"/>
              <a:t> to select my paper of choice? Where to know </a:t>
            </a:r>
            <a:r>
              <a:rPr lang="en-US" dirty="0">
                <a:hlinkClick r:id="rId5"/>
              </a:rPr>
              <a:t>the final results</a:t>
            </a:r>
            <a:r>
              <a:rPr lang="en-US" dirty="0"/>
              <a:t>? (2 answers)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Where to find the official presentation?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>
                <a:hlinkClick r:id="rId6"/>
              </a:rPr>
              <a:t>Where to finish my discussion worksheet?</a:t>
            </a:r>
            <a:r>
              <a:rPr lang="en-US" dirty="0"/>
              <a:t> You can do it step-by-step. Just check the box accordingly at the end of DW.</a:t>
            </a:r>
          </a:p>
          <a:p>
            <a:endParaRPr lang="en-US" dirty="0"/>
          </a:p>
          <a:p>
            <a:r>
              <a:rPr lang="en-US" dirty="0">
                <a:hlinkClick r:id="rId7"/>
              </a:rPr>
              <a:t>Where to post your presentation/Where to find my fellow’s presentation? Where to upload my presentation?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8"/>
              </a:rPr>
              <a:t>Where to post questions/help solve others’ puzzles?</a:t>
            </a:r>
            <a:r>
              <a:rPr lang="en-US" dirty="0"/>
              <a:t> Your answers can be selected as best answer and let other know!</a:t>
            </a:r>
          </a:p>
          <a:p>
            <a:endParaRPr lang="en-US" dirty="0"/>
          </a:p>
          <a:p>
            <a:r>
              <a:rPr lang="en-US" dirty="0">
                <a:hlinkClick r:id="rId9"/>
              </a:rPr>
              <a:t>Where to post ideas?</a:t>
            </a:r>
            <a:r>
              <a:rPr lang="en-US" dirty="0"/>
              <a:t> Better ideas to run the PBJ? </a:t>
            </a:r>
          </a:p>
          <a:p>
            <a:endParaRPr lang="en-US" dirty="0"/>
          </a:p>
          <a:p>
            <a:r>
              <a:rPr lang="en-US" dirty="0">
                <a:hlinkClick r:id="rId10"/>
              </a:rPr>
              <a:t>Where to post discussion items that you don’t know what categories should be?</a:t>
            </a:r>
            <a:r>
              <a:rPr lang="en-US" dirty="0"/>
              <a:t> Or </a:t>
            </a:r>
            <a:r>
              <a:rPr lang="en-US" dirty="0">
                <a:hlinkClick r:id="rId11"/>
              </a:rPr>
              <a:t>Github issue</a:t>
            </a:r>
            <a:r>
              <a:rPr lang="en-US" dirty="0"/>
              <a:t>, select </a:t>
            </a:r>
            <a:r>
              <a:rPr lang="en-US" dirty="0">
                <a:hlinkClick r:id="rId12"/>
              </a:rPr>
              <a:t>blank issue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11"/>
              </a:rPr>
              <a:t>Where to report bug?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13"/>
              </a:rPr>
              <a:t>Where to deliver your appreciation? </a:t>
            </a:r>
            <a:r>
              <a:rPr lang="en-US" dirty="0"/>
              <a:t>👏</a:t>
            </a:r>
          </a:p>
          <a:p>
            <a:endParaRPr lang="en-US" dirty="0"/>
          </a:p>
          <a:p>
            <a:r>
              <a:rPr lang="en-US" dirty="0">
                <a:hlinkClick r:id="rId11"/>
              </a:rPr>
              <a:t>Let me know if thing there can be more Q&amp;A items here? </a:t>
            </a:r>
            <a:r>
              <a:rPr lang="en-US" dirty="0"/>
              <a:t>(Please let me know your answer)</a:t>
            </a:r>
          </a:p>
        </p:txBody>
      </p:sp>
    </p:spTree>
    <p:extLst>
      <p:ext uri="{BB962C8B-B14F-4D97-AF65-F5344CB8AC3E}">
        <p14:creationId xmlns:p14="http://schemas.microsoft.com/office/powerpoint/2010/main" val="23000947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980</Words>
  <Application>Microsoft Macintosh PowerPoint</Application>
  <PresentationFormat>Widescreen</PresentationFormat>
  <Paragraphs>95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Orientation for  Postbacc Journal club (PBJ)</vt:lpstr>
      <vt:lpstr>The PBJ will run completely under a dedicated Github repository</vt:lpstr>
      <vt:lpstr>Let’s set up Github if you don’t have!</vt:lpstr>
      <vt:lpstr>Github main page &amp; wiki have everything you should know</vt:lpstr>
      <vt:lpstr>Github things? Look at Github wiki</vt:lpstr>
      <vt:lpstr>PowerPoint Presentation</vt:lpstr>
      <vt:lpstr>Requirements</vt:lpstr>
      <vt:lpstr>Discussion worksheet run through Github</vt:lpstr>
      <vt:lpstr>General Q&amp;A</vt:lpstr>
      <vt:lpstr>Proper citation &amp; Zotero</vt:lpstr>
      <vt:lpstr>After the PBJ1, please choose the papers you want to present</vt:lpstr>
      <vt:lpstr>PowerPoint Presentation</vt:lpstr>
      <vt:lpstr>PowerPoint Presentation</vt:lpstr>
      <vt:lpstr>PowerPoint Presentation</vt:lpstr>
      <vt:lpstr>PBJ1: The immune system and COVID-19: Friend or foe?</vt:lpstr>
      <vt:lpstr>COVID-19 is not ending yet...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immune system and COVID-19: Friend or foe?</dc:title>
  <dc:creator>Minghao Gong</dc:creator>
  <cp:lastModifiedBy>Minghao Gong</cp:lastModifiedBy>
  <cp:revision>9</cp:revision>
  <dcterms:created xsi:type="dcterms:W3CDTF">2022-08-13T17:33:20Z</dcterms:created>
  <dcterms:modified xsi:type="dcterms:W3CDTF">2022-08-24T11:45:02Z</dcterms:modified>
</cp:coreProperties>
</file>

<file path=docProps/thumbnail.jpeg>
</file>